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78" r:id="rId7"/>
    <p:sldId id="260" r:id="rId8"/>
    <p:sldId id="261" r:id="rId9"/>
    <p:sldId id="277" r:id="rId10"/>
    <p:sldId id="262" r:id="rId11"/>
    <p:sldId id="263" r:id="rId12"/>
    <p:sldId id="265" r:id="rId13"/>
    <p:sldId id="266" r:id="rId14"/>
    <p:sldId id="264" r:id="rId15"/>
    <p:sldId id="267" r:id="rId16"/>
    <p:sldId id="268" r:id="rId17"/>
    <p:sldId id="269" r:id="rId18"/>
    <p:sldId id="270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Energy 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70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Chains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Food Chains</a:t>
            </a:r>
            <a:r>
              <a:rPr lang="en-US" dirty="0" smtClean="0"/>
              <a:t> show how matter and energy move through an ecosystem</a:t>
            </a:r>
          </a:p>
          <a:p>
            <a:r>
              <a:rPr lang="en-US" dirty="0" smtClean="0"/>
              <a:t>Sun -&gt; autotroph -&gt; heterotroph -&gt; decomposer</a:t>
            </a:r>
          </a:p>
          <a:p>
            <a:r>
              <a:rPr lang="en-US" dirty="0" smtClean="0"/>
              <a:t>Arrows represent the direction of energy transfer</a:t>
            </a:r>
          </a:p>
          <a:p>
            <a:r>
              <a:rPr lang="en-US" dirty="0" smtClean="0"/>
              <a:t>Energy is lost as heat with each transfer</a:t>
            </a:r>
          </a:p>
        </p:txBody>
      </p:sp>
    </p:spTree>
    <p:extLst>
      <p:ext uri="{BB962C8B-B14F-4D97-AF65-F5344CB8AC3E}">
        <p14:creationId xmlns:p14="http://schemas.microsoft.com/office/powerpoint/2010/main" val="335704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Chains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323" b="13323"/>
          <a:stretch>
            <a:fillRect/>
          </a:stretch>
        </p:blipFill>
        <p:spPr>
          <a:xfrm>
            <a:off x="130174" y="1820332"/>
            <a:ext cx="8844493" cy="4910667"/>
          </a:xfrm>
        </p:spPr>
      </p:pic>
    </p:spTree>
    <p:extLst>
      <p:ext uri="{BB962C8B-B14F-4D97-AF65-F5344CB8AC3E}">
        <p14:creationId xmlns:p14="http://schemas.microsoft.com/office/powerpoint/2010/main" val="713259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organism in a food chain represents a feeding step, or </a:t>
            </a:r>
            <a:r>
              <a:rPr lang="en-US" u="sng" dirty="0" smtClean="0"/>
              <a:t>trophic level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level heterotroph: feeds on plants, ex: grasshopper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level: feeds on first level heterotroph, ex: bird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level: feeds on second level heterotroph, ex: hawk</a:t>
            </a:r>
          </a:p>
          <a:p>
            <a:r>
              <a:rPr lang="en-US" dirty="0" smtClean="0"/>
              <a:t>And so on…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176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Food Chains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Ecosystems can be very complex and have many animals at different trophic levels</a:t>
            </a:r>
          </a:p>
          <a:p>
            <a:r>
              <a:rPr lang="en-US" dirty="0" smtClean="0"/>
              <a:t>Many organisms can occupy each trophic level and some span multiple levels</a:t>
            </a:r>
          </a:p>
          <a:p>
            <a:r>
              <a:rPr lang="en-US" dirty="0" smtClean="0"/>
              <a:t>Food chains </a:t>
            </a:r>
            <a:r>
              <a:rPr lang="en-US" dirty="0"/>
              <a:t>restrictive because they can’t show all the possible interactions are between </a:t>
            </a:r>
            <a:r>
              <a:rPr lang="en-US" dirty="0" smtClean="0"/>
              <a:t>organisms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26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Webs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Food webs</a:t>
            </a:r>
            <a:r>
              <a:rPr lang="en-US" dirty="0" smtClean="0"/>
              <a:t> allow us to see all the interactions between trophic levels and organisms </a:t>
            </a:r>
          </a:p>
          <a:p>
            <a:r>
              <a:rPr lang="en-US" dirty="0" smtClean="0"/>
              <a:t>Better for showing energy flow</a:t>
            </a:r>
          </a:p>
          <a:p>
            <a:r>
              <a:rPr lang="en-US" dirty="0" smtClean="0"/>
              <a:t>More realistic because most organisms get food from more than one species</a:t>
            </a:r>
          </a:p>
          <a:p>
            <a:r>
              <a:rPr lang="en-US" dirty="0" smtClean="0"/>
              <a:t>Food webs represent a network of interconnected food chains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842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255" y="191911"/>
            <a:ext cx="7960078" cy="633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684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Time!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up, walk around the room once or twice, get a drink, get blood </a:t>
            </a:r>
            <a:r>
              <a:rPr lang="en-US" dirty="0" smtClean="0"/>
              <a:t>flowin</a:t>
            </a:r>
            <a:r>
              <a:rPr lang="en-US" dirty="0" smtClean="0"/>
              <a:t>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818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Pyramids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Trophic levels are layered so that energy flow can be represented visually</a:t>
            </a:r>
          </a:p>
          <a:p>
            <a:r>
              <a:rPr lang="en-US" dirty="0" smtClean="0"/>
              <a:t>Illustrates the amount of available energy decreases with each trophic level increase</a:t>
            </a:r>
          </a:p>
          <a:p>
            <a:r>
              <a:rPr lang="en-US" dirty="0" smtClean="0"/>
              <a:t>Energy lost by:</a:t>
            </a:r>
          </a:p>
          <a:p>
            <a:pPr lvl="1"/>
            <a:r>
              <a:rPr lang="en-US" dirty="0" smtClean="0"/>
              <a:t>Heat</a:t>
            </a:r>
          </a:p>
          <a:p>
            <a:pPr lvl="1"/>
            <a:r>
              <a:rPr lang="en-US" dirty="0" smtClean="0"/>
              <a:t>Metabolism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27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Pyramids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73" y="1823185"/>
            <a:ext cx="7558766" cy="471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495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Pyramids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10% Rule: </a:t>
            </a:r>
          </a:p>
          <a:p>
            <a:pPr lvl="1"/>
            <a:r>
              <a:rPr lang="en-US" dirty="0" smtClean="0"/>
              <a:t>Only 10% of energy is transferred from one trophic level to the next</a:t>
            </a:r>
          </a:p>
          <a:p>
            <a:pPr lvl="1"/>
            <a:r>
              <a:rPr lang="en-US" dirty="0" smtClean="0"/>
              <a:t>90% of energy is lost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2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http://</a:t>
            </a:r>
            <a:r>
              <a:rPr lang="en-US" dirty="0" err="1"/>
              <a:t>www.ebaumsworld.com</a:t>
            </a:r>
            <a:r>
              <a:rPr lang="en-US" dirty="0"/>
              <a:t>/video/watch/809422/</a:t>
            </a:r>
          </a:p>
          <a:p>
            <a:pPr marL="0" indent="0">
              <a:buNone/>
            </a:pPr>
            <a:r>
              <a:rPr lang="en-US" dirty="0" smtClean="0"/>
              <a:t>1:10-1:47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77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Pyramids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ScizkxMlEOM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103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of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level represents the number of organisms consumed by the level above it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4" y="3275188"/>
            <a:ext cx="7922719" cy="317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603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of Biomass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level in a pyramid of biomass represents the amount that the level above needs to consume to meet its needs</a:t>
            </a:r>
          </a:p>
          <a:p>
            <a:r>
              <a:rPr lang="en-US" dirty="0" smtClean="0"/>
              <a:t>Biomass: total weight of living matter at each trophic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510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of Biomass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178" y="1854200"/>
            <a:ext cx="5633156" cy="475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4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Obtaining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living organisms need energy and nutrition to survive</a:t>
            </a:r>
          </a:p>
          <a:p>
            <a:r>
              <a:rPr lang="en-US" dirty="0" smtClean="0"/>
              <a:t>Different organisms have different ways of obtaining energy</a:t>
            </a:r>
          </a:p>
          <a:p>
            <a:pPr lvl="1"/>
            <a:r>
              <a:rPr lang="en-US" dirty="0" smtClean="0"/>
              <a:t>Autotrophs/Producers</a:t>
            </a:r>
          </a:p>
          <a:p>
            <a:pPr lvl="1"/>
            <a:r>
              <a:rPr lang="en-US" dirty="0" smtClean="0"/>
              <a:t>Heterotrophs/Consumers</a:t>
            </a:r>
          </a:p>
          <a:p>
            <a:pPr lvl="1"/>
            <a:r>
              <a:rPr lang="en-US" dirty="0" smtClean="0"/>
              <a:t>Decomposers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122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Autotrophs/Producers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ultimate source of energy for life is the sun</a:t>
            </a:r>
          </a:p>
          <a:p>
            <a:r>
              <a:rPr lang="en-US" dirty="0" smtClean="0"/>
              <a:t>Autotrophs are able to make their own food</a:t>
            </a:r>
          </a:p>
          <a:p>
            <a:pPr lvl="1"/>
            <a:r>
              <a:rPr lang="en-US" dirty="0" smtClean="0"/>
              <a:t>Ex: Plants use the sun’s energy to make their own food through photosynthesis </a:t>
            </a:r>
          </a:p>
          <a:p>
            <a:r>
              <a:rPr lang="en-US" dirty="0" smtClean="0"/>
              <a:t> Mainly plants but some unicellular organisms are autotrophs </a:t>
            </a:r>
          </a:p>
          <a:p>
            <a:pPr lvl="1"/>
            <a:r>
              <a:rPr lang="en-US" dirty="0" smtClean="0"/>
              <a:t>Ex: Green Algae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8621" y="4597586"/>
            <a:ext cx="3360782" cy="213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38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Heterotrophs/Consumers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Obtain energy by eating other organisms</a:t>
            </a:r>
          </a:p>
          <a:p>
            <a:r>
              <a:rPr lang="en-US" dirty="0" smtClean="0"/>
              <a:t>Can be a herbivore, carnivore, or omnivore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34" y="3624676"/>
            <a:ext cx="4285544" cy="31204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477247"/>
            <a:ext cx="4388556" cy="324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2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Heterotrophs/Consumers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Herbivore: only eats plants</a:t>
            </a:r>
          </a:p>
          <a:p>
            <a:pPr lvl="1"/>
            <a:r>
              <a:rPr lang="en-US" dirty="0" smtClean="0"/>
              <a:t>Ex: deer</a:t>
            </a:r>
          </a:p>
          <a:p>
            <a:r>
              <a:rPr lang="en-US" dirty="0" smtClean="0"/>
              <a:t>Carnivore: only eats other animals</a:t>
            </a:r>
          </a:p>
          <a:p>
            <a:pPr lvl="1"/>
            <a:r>
              <a:rPr lang="en-US" dirty="0" smtClean="0"/>
              <a:t>Ex: wolf</a:t>
            </a:r>
          </a:p>
          <a:p>
            <a:r>
              <a:rPr lang="en-US" dirty="0" smtClean="0"/>
              <a:t>Omnivore: eats both plants and animals</a:t>
            </a:r>
          </a:p>
          <a:p>
            <a:pPr lvl="1"/>
            <a:r>
              <a:rPr lang="en-US" dirty="0" smtClean="0"/>
              <a:t>Ex: human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764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Break down complex compounds of dead and decaying plants and animals to obtain energy</a:t>
            </a:r>
          </a:p>
          <a:p>
            <a:pPr lvl="1"/>
            <a:r>
              <a:rPr lang="en-US" dirty="0" smtClean="0"/>
              <a:t>Ex: Fungi, worms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556" y="3159983"/>
            <a:ext cx="4893731" cy="35893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45" y="3400778"/>
            <a:ext cx="3471334" cy="334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494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of Energy and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and matter flow through ecosystems </a:t>
            </a:r>
          </a:p>
          <a:p>
            <a:r>
              <a:rPr lang="en-US" dirty="0" smtClean="0"/>
              <a:t>When an organism is eaten, some energy is transferred to the heterotroph and some energy is transferred to the environment as heat</a:t>
            </a:r>
          </a:p>
          <a:p>
            <a:r>
              <a:rPr lang="en-US" dirty="0" smtClean="0"/>
              <a:t>This transfer of energy and matter can be seen through food chains</a:t>
            </a:r>
          </a:p>
          <a:p>
            <a:r>
              <a:rPr lang="en-US" dirty="0" smtClean="0"/>
              <a:t>Energy is “lost” as heat and waste</a:t>
            </a:r>
          </a:p>
          <a:p>
            <a:pPr lvl="1"/>
            <a:r>
              <a:rPr lang="en-US" dirty="0" smtClean="0"/>
              <a:t>Ex: lion not eating entire gazelle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760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vs.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is transferred through an ecosystem</a:t>
            </a:r>
          </a:p>
          <a:p>
            <a:pPr lvl="1"/>
            <a:r>
              <a:rPr lang="en-US" dirty="0" smtClean="0"/>
              <a:t>Ex: gaining energy from eating an organism</a:t>
            </a:r>
          </a:p>
          <a:p>
            <a:r>
              <a:rPr lang="en-US" dirty="0" smtClean="0"/>
              <a:t>Matter is recycled in an ecosystem</a:t>
            </a:r>
          </a:p>
          <a:p>
            <a:pPr lvl="1"/>
            <a:r>
              <a:rPr lang="en-US" dirty="0" smtClean="0"/>
              <a:t>Ex: organism lives, dies, and decomposes into reusable nutrients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55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123</TotalTime>
  <Words>591</Words>
  <Application>Microsoft Macintosh PowerPoint</Application>
  <PresentationFormat>On-screen Show (4:3)</PresentationFormat>
  <Paragraphs>81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Habitat</vt:lpstr>
      <vt:lpstr>Energy Flow</vt:lpstr>
      <vt:lpstr>PowerPoint Presentation</vt:lpstr>
      <vt:lpstr>Obtaining Energy</vt:lpstr>
      <vt:lpstr>Autotrophs/Producers</vt:lpstr>
      <vt:lpstr>Heterotrophs/Consumers</vt:lpstr>
      <vt:lpstr>Heterotrophs/Consumers</vt:lpstr>
      <vt:lpstr>Decomposers</vt:lpstr>
      <vt:lpstr>Flow of Energy and Matter</vt:lpstr>
      <vt:lpstr>Energy vs. Matter</vt:lpstr>
      <vt:lpstr>Food Chains</vt:lpstr>
      <vt:lpstr>Food Chains</vt:lpstr>
      <vt:lpstr>Trophic Levels</vt:lpstr>
      <vt:lpstr>Problems with Food Chains</vt:lpstr>
      <vt:lpstr>Food Webs</vt:lpstr>
      <vt:lpstr>PowerPoint Presentation</vt:lpstr>
      <vt:lpstr>Break Time!</vt:lpstr>
      <vt:lpstr>Energy Pyramids</vt:lpstr>
      <vt:lpstr>Energy Pyramids</vt:lpstr>
      <vt:lpstr>Energy Pyramids</vt:lpstr>
      <vt:lpstr>Energy Pyramids</vt:lpstr>
      <vt:lpstr>Pyramid of Numbers</vt:lpstr>
      <vt:lpstr>Pyramid of Biomass</vt:lpstr>
      <vt:lpstr>Pyramid of Biomass</vt:lpstr>
    </vt:vector>
  </TitlesOfParts>
  <Company>Northern Michigan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 and Energy Flow</dc:title>
  <dc:creator>Registered User</dc:creator>
  <cp:lastModifiedBy>Registered User</cp:lastModifiedBy>
  <cp:revision>15</cp:revision>
  <dcterms:created xsi:type="dcterms:W3CDTF">2014-09-29T22:20:02Z</dcterms:created>
  <dcterms:modified xsi:type="dcterms:W3CDTF">2014-10-02T10:32:12Z</dcterms:modified>
</cp:coreProperties>
</file>